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65" r:id="rId2"/>
    <p:sldId id="264" r:id="rId3"/>
    <p:sldId id="256" r:id="rId4"/>
    <p:sldId id="267" r:id="rId5"/>
    <p:sldId id="268" r:id="rId6"/>
    <p:sldId id="269" r:id="rId7"/>
    <p:sldId id="270" r:id="rId8"/>
    <p:sldId id="271" r:id="rId9"/>
    <p:sldId id="272" r:id="rId10"/>
    <p:sldId id="258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62" autoAdjust="0"/>
    <p:restoredTop sz="96317"/>
  </p:normalViewPr>
  <p:slideViewPr>
    <p:cSldViewPr snapToGrid="0">
      <p:cViewPr varScale="1">
        <p:scale>
          <a:sx n="95" d="100"/>
          <a:sy n="95" d="100"/>
        </p:scale>
        <p:origin x="20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9AC2-BBEE-6E40-BFDF-BB34D81BCDEE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2A5D1-C216-004B-965F-FA292520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know, Are healthy restaurants healthy?,   What gender/age groups do healthy restaurants cater to (if any)?,   and   Which restaurant is healthiest?</a:t>
            </a:r>
          </a:p>
          <a:p>
            <a:endParaRPr lang="en-US" dirty="0"/>
          </a:p>
          <a:p>
            <a:r>
              <a:rPr lang="en-US" dirty="0"/>
              <a:t>We’ve selected 5 “healthy” restaurant chains in the Austin area to compare their menu nutrition against FDA guidelines of recommended values.</a:t>
            </a:r>
          </a:p>
          <a:p>
            <a:endParaRPr lang="en-US" dirty="0"/>
          </a:p>
          <a:p>
            <a:r>
              <a:rPr lang="en-US" dirty="0"/>
              <a:t>All restaurants fall within the “healthy restaurant” category when conducting a search.</a:t>
            </a:r>
          </a:p>
          <a:p>
            <a:endParaRPr lang="en-US" dirty="0"/>
          </a:p>
          <a:p>
            <a:r>
              <a:rPr lang="en-US" dirty="0"/>
              <a:t>We used nutrition guidelines from the FDA database and pulled restaurant nutrition information from a restaurant nutrition API called </a:t>
            </a:r>
            <a:r>
              <a:rPr lang="en-US" dirty="0" err="1"/>
              <a:t>Nutritionix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selected the top 7 menu items from each restaurant to compare their data.</a:t>
            </a:r>
          </a:p>
          <a:p>
            <a:endParaRPr lang="en-US" dirty="0"/>
          </a:p>
          <a:p>
            <a:r>
              <a:rPr lang="en-US" dirty="0"/>
              <a:t>Each menu item is scored on 14 FDA key nutrients parameters: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SATURATED FAT – TRANS FAT – TOTAL FAT – SUGARS – CARBOHYDRATES – PROTEIN – CHOLESTEROL – VITAMIN C – VITAMIN A – SODIUM – IRON – CALCIUM – FIBER  &amp; CALORIES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restaurant is scored based on how many of the FDA recommended values were met by each of the 7 menu items.  If a menu item met all recommended values it receives a perfect score of 14.  This is very rare.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Tommy will explain how we pulled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analysis, all 5 restaurants met over 50% of the recommended dietary values suggested by the FDA.  </a:t>
            </a:r>
          </a:p>
          <a:p>
            <a:endParaRPr lang="en-US" dirty="0"/>
          </a:p>
          <a:p>
            <a:r>
              <a:rPr lang="en-US" dirty="0"/>
              <a:t>Determining if a restaurant is “Healthy” is subjective to many other factors, besides the first 7 menu items.</a:t>
            </a:r>
          </a:p>
          <a:p>
            <a:endParaRPr lang="en-US" dirty="0"/>
          </a:p>
          <a:p>
            <a:r>
              <a:rPr lang="en-US" dirty="0"/>
              <a:t>Meeting 50% of FDA recommended criteria is a good starting point for a healthy restaurant, as other restaurant menu items fall short.</a:t>
            </a:r>
          </a:p>
          <a:p>
            <a:endParaRPr lang="en-US" dirty="0"/>
          </a:p>
          <a:p>
            <a:r>
              <a:rPr lang="en-US" dirty="0"/>
              <a:t>To answer our initial question, ‘Are Healthy Restaurants, Healthy’?  We assess that the five restaurants chosen for this project are “healthy”, based on each meeting over 50% of FDA nutrition suggestions.   </a:t>
            </a:r>
          </a:p>
          <a:p>
            <a:endParaRPr lang="en-US" dirty="0"/>
          </a:p>
          <a:p>
            <a:r>
              <a:rPr lang="en-US" dirty="0"/>
              <a:t>Jamba Juice had the lowest score due to higher than average carbohydrates and lack of key vitamins.</a:t>
            </a:r>
          </a:p>
          <a:p>
            <a:endParaRPr lang="en-US" dirty="0"/>
          </a:p>
          <a:p>
            <a:r>
              <a:rPr lang="en-US" dirty="0"/>
              <a:t>Our data also shows that men of all ages and younger women benefit the most from “healthy” restaurant menus.  But the nutritional advantages are not significant.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Smoothie King had the highest nutrition content values for all genders and ages.  But not by much.</a:t>
            </a:r>
          </a:p>
          <a:p>
            <a:endParaRPr lang="en-US" dirty="0"/>
          </a:p>
          <a:p>
            <a:r>
              <a:rPr lang="en-US" dirty="0"/>
              <a:t>Smoothie King’s nutrition values didn’t discriminate by age or gender, meaning it’s just as healthy for you as it is for your 97-year-old grandmother.</a:t>
            </a:r>
          </a:p>
          <a:p>
            <a:endParaRPr lang="en-US" dirty="0"/>
          </a:p>
          <a:p>
            <a:r>
              <a:rPr lang="en-US" dirty="0"/>
              <a:t>Smoothie King is over 10% healthier than the lowest scoring restaurant (Jamba Juice).  Scoring a 64 out of 98 possible points.</a:t>
            </a:r>
          </a:p>
          <a:p>
            <a:endParaRPr lang="en-US" dirty="0"/>
          </a:p>
          <a:p>
            <a:r>
              <a:rPr lang="en-US" dirty="0"/>
              <a:t>Smoothie King wins as “The Healthiest”!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564" y="901150"/>
            <a:ext cx="6518332" cy="3313041"/>
          </a:xfrm>
        </p:spPr>
        <p:txBody>
          <a:bodyPr/>
          <a:lstStyle/>
          <a:p>
            <a:r>
              <a:rPr lang="en-US" b="1" dirty="0"/>
              <a:t>The Healthiest.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Avantika </a:t>
            </a:r>
            <a:r>
              <a:rPr lang="en-US" sz="1400" dirty="0" err="1"/>
              <a:t>singh</a:t>
            </a:r>
            <a:r>
              <a:rPr lang="en-US" sz="1400" dirty="0"/>
              <a:t>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1D02D9-9478-B94B-BB4A-C7075228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2" y="4302270"/>
            <a:ext cx="3347718" cy="232126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3E67C-30BE-A741-8210-7CE29C587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" y="4312543"/>
            <a:ext cx="3481438" cy="234421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2C8D8D-96DE-0242-A9E2-17A83E839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" y="1109564"/>
            <a:ext cx="3481438" cy="227444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F0D206-FF30-534E-8488-B93C396BC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2" y="1141280"/>
            <a:ext cx="3347718" cy="228772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F96DA7-4E69-B14E-BFF9-5FCD046B6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04" y="2498620"/>
            <a:ext cx="3470792" cy="227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040FB-FDDA-FF4F-A4F9-FB6BCADEE049}"/>
              </a:ext>
            </a:extLst>
          </p:cNvPr>
          <p:cNvSpPr/>
          <p:nvPr/>
        </p:nvSpPr>
        <p:spPr>
          <a:xfrm>
            <a:off x="666427" y="5389359"/>
            <a:ext cx="787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 Smoothie King’s menu items had the highest nutrition content values for all genders and ages.  </a:t>
            </a:r>
          </a:p>
          <a:p>
            <a:pPr>
              <a:buSzPts val="1400"/>
              <a:buFont typeface="Wingdings 3" pitchFamily="2" charset="2"/>
              <a:buChar char=""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Smoothie King is the healthiest!!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F3C5762-070B-384C-ABAB-1ACE5A48F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243235"/>
            <a:ext cx="5786746" cy="401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00" y="2805717"/>
            <a:ext cx="8832799" cy="3677478"/>
          </a:xfrm>
        </p:spPr>
        <p:txBody>
          <a:bodyPr>
            <a:normAutofit/>
          </a:bodyPr>
          <a:lstStyle/>
          <a:p>
            <a:r>
              <a:rPr lang="en-US" sz="1800" dirty="0"/>
              <a:t>5 Austin, TX “healthy” restaurant chains were chosen.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FDA Guidelines and </a:t>
            </a:r>
            <a:r>
              <a:rPr lang="en-US" sz="1800" dirty="0" err="1"/>
              <a:t>Nutritionix</a:t>
            </a:r>
            <a:r>
              <a:rPr lang="en-US" sz="1800" dirty="0"/>
              <a:t> Restaurant data sources were used. </a:t>
            </a:r>
          </a:p>
          <a:p>
            <a:r>
              <a:rPr lang="en-US" sz="1800" dirty="0"/>
              <a:t>Each restaurant’s top 7 menu items compared against the others.</a:t>
            </a:r>
          </a:p>
          <a:p>
            <a:r>
              <a:rPr lang="en-US" sz="1800" dirty="0"/>
              <a:t>Menu items scored based on FDA recommended amounts of 14 nutrients:</a:t>
            </a:r>
          </a:p>
          <a:p>
            <a:endParaRPr lang="en-US" dirty="0"/>
          </a:p>
          <a:p>
            <a:r>
              <a:rPr lang="en-US" sz="1800" dirty="0"/>
              <a:t>Restaurants scored based on cumulative score of their top 7 menu items.  A perfect restaurant score is 98.  (</a:t>
            </a:r>
            <a:r>
              <a:rPr lang="en-US" sz="1400" dirty="0"/>
              <a:t>7-menu items x 14-possible nutrient points)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255042-18B4-A34C-8A6E-AB7CF20ABBF8}"/>
              </a:ext>
            </a:extLst>
          </p:cNvPr>
          <p:cNvGrpSpPr/>
          <p:nvPr/>
        </p:nvGrpSpPr>
        <p:grpSpPr>
          <a:xfrm>
            <a:off x="1079987" y="1314846"/>
            <a:ext cx="6777914" cy="976521"/>
            <a:chOff x="467425" y="1314846"/>
            <a:chExt cx="6777914" cy="9765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FC0048-08A2-814C-9927-A8004F41D9E7}"/>
                </a:ext>
              </a:extLst>
            </p:cNvPr>
            <p:cNvGrpSpPr/>
            <p:nvPr/>
          </p:nvGrpSpPr>
          <p:grpSpPr>
            <a:xfrm>
              <a:off x="467425" y="1314846"/>
              <a:ext cx="2420683" cy="968273"/>
              <a:chOff x="4158" y="1547863"/>
              <a:chExt cx="2420683" cy="968273"/>
            </a:xfrm>
          </p:grpSpPr>
          <p:sp>
            <p:nvSpPr>
              <p:cNvPr id="21" name="Chevron 20">
                <a:extLst>
                  <a:ext uri="{FF2B5EF4-FFF2-40B4-BE49-F238E27FC236}">
                    <a16:creationId xmlns:a16="http://schemas.microsoft.com/office/drawing/2014/main" id="{A6E23DC4-4501-C746-AE18-9C48323EF2EE}"/>
                  </a:ext>
                </a:extLst>
              </p:cNvPr>
              <p:cNvSpPr/>
              <p:nvPr/>
            </p:nvSpPr>
            <p:spPr>
              <a:xfrm>
                <a:off x="4158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Chevron 4">
                <a:extLst>
                  <a:ext uri="{FF2B5EF4-FFF2-40B4-BE49-F238E27FC236}">
                    <a16:creationId xmlns:a16="http://schemas.microsoft.com/office/drawing/2014/main" id="{183302CB-153E-2549-B0DB-8949A99C4EF5}"/>
                  </a:ext>
                </a:extLst>
              </p:cNvPr>
              <p:cNvSpPr txBox="1"/>
              <p:nvPr/>
            </p:nvSpPr>
            <p:spPr>
              <a:xfrm>
                <a:off x="488295" y="1547863"/>
                <a:ext cx="1452410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Are Healthy Restaurants Healthy?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433A13-B909-D842-A992-E33902E393A3}"/>
                </a:ext>
              </a:extLst>
            </p:cNvPr>
            <p:cNvGrpSpPr/>
            <p:nvPr/>
          </p:nvGrpSpPr>
          <p:grpSpPr>
            <a:xfrm>
              <a:off x="2646040" y="1314846"/>
              <a:ext cx="2420683" cy="976521"/>
              <a:chOff x="2182773" y="1547863"/>
              <a:chExt cx="2420683" cy="976521"/>
            </a:xfrm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42B9E40C-31A3-C146-80FC-4A61CA3A76E7}"/>
                  </a:ext>
                </a:extLst>
              </p:cNvPr>
              <p:cNvSpPr/>
              <p:nvPr/>
            </p:nvSpPr>
            <p:spPr>
              <a:xfrm>
                <a:off x="2182773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6">
                <a:extLst>
                  <a:ext uri="{FF2B5EF4-FFF2-40B4-BE49-F238E27FC236}">
                    <a16:creationId xmlns:a16="http://schemas.microsoft.com/office/drawing/2014/main" id="{E885BBEC-D810-C24B-BC24-7D6EB51D3CFD}"/>
                  </a:ext>
                </a:extLst>
              </p:cNvPr>
              <p:cNvSpPr txBox="1"/>
              <p:nvPr/>
            </p:nvSpPr>
            <p:spPr>
              <a:xfrm>
                <a:off x="2557042" y="1556111"/>
                <a:ext cx="1672144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/>
                  <a:t>What Gender/Age do Healthy Restaurants Cater to?</a:t>
                </a:r>
                <a:endParaRPr lang="en-US" sz="1300" kern="12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D3A2E-6C04-DE4C-8220-0E5D73B40CC3}"/>
                </a:ext>
              </a:extLst>
            </p:cNvPr>
            <p:cNvGrpSpPr/>
            <p:nvPr/>
          </p:nvGrpSpPr>
          <p:grpSpPr>
            <a:xfrm>
              <a:off x="4824656" y="1314846"/>
              <a:ext cx="2420683" cy="968273"/>
              <a:chOff x="4361389" y="1547863"/>
              <a:chExt cx="2420683" cy="968273"/>
            </a:xfrm>
          </p:grpSpPr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8D52BB24-1B20-0443-8BD1-68EE7EC4438E}"/>
                  </a:ext>
                </a:extLst>
              </p:cNvPr>
              <p:cNvSpPr/>
              <p:nvPr/>
            </p:nvSpPr>
            <p:spPr>
              <a:xfrm>
                <a:off x="4361389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Chevron 8">
                <a:extLst>
                  <a:ext uri="{FF2B5EF4-FFF2-40B4-BE49-F238E27FC236}">
                    <a16:creationId xmlns:a16="http://schemas.microsoft.com/office/drawing/2014/main" id="{E52E4605-FDC5-8340-9538-AB254F3B3CF6}"/>
                  </a:ext>
                </a:extLst>
              </p:cNvPr>
              <p:cNvSpPr txBox="1"/>
              <p:nvPr/>
            </p:nvSpPr>
            <p:spPr>
              <a:xfrm>
                <a:off x="4845526" y="1547863"/>
                <a:ext cx="1542932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dirty="0"/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Which Restaurant is Healthiest?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F7CBED-B4C0-4E4C-AC9C-FF4076E2FBB7}"/>
              </a:ext>
            </a:extLst>
          </p:cNvPr>
          <p:cNvGrpSpPr/>
          <p:nvPr/>
        </p:nvGrpSpPr>
        <p:grpSpPr>
          <a:xfrm>
            <a:off x="671611" y="3114115"/>
            <a:ext cx="7478090" cy="728565"/>
            <a:chOff x="467425" y="3506084"/>
            <a:chExt cx="8115494" cy="8490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FADA22-4C3B-F045-BD9F-D4A2B81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25" y="3625817"/>
              <a:ext cx="1989910" cy="59697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D8EC5F-2D1D-0840-BA8B-594FE27E4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565" b="8528"/>
            <a:stretch/>
          </p:blipFill>
          <p:spPr>
            <a:xfrm>
              <a:off x="2620299" y="3511206"/>
              <a:ext cx="1074271" cy="8261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56FAF22-3D19-1C48-89A6-8B9D23700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09" b="20539"/>
            <a:stretch/>
          </p:blipFill>
          <p:spPr>
            <a:xfrm>
              <a:off x="3857534" y="3568255"/>
              <a:ext cx="1199778" cy="71209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EC6BD1-1A28-5644-B5AF-F4C02E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0276" y="3568255"/>
              <a:ext cx="1969935" cy="7120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4C82DC-6FE9-364B-B3F7-2F14AA5C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1739" y="3506084"/>
              <a:ext cx="1191180" cy="84907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50081A-AA97-D946-B542-D14833AFA9EE}"/>
              </a:ext>
            </a:extLst>
          </p:cNvPr>
          <p:cNvSpPr txBox="1"/>
          <p:nvPr/>
        </p:nvSpPr>
        <p:spPr>
          <a:xfrm>
            <a:off x="789126" y="5138723"/>
            <a:ext cx="618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SATURATED FAT – TRANS FAT – TOTAL FAT – SUGARS – CARBOHYDRATES – PROTEIN – CHOLESTEROL – VITAMIN C – VITAMIN A – SODIUM – IRON – CALCIUM – FIBER – CALORIES  </a:t>
            </a:r>
          </a:p>
        </p:txBody>
      </p: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517" y="286603"/>
            <a:ext cx="2121744" cy="629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8BA417-97C9-4020-BD09-C165E6831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991" y="4531300"/>
            <a:ext cx="3787145" cy="11419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72F49-FE67-46E9-BDFA-1B48C198D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991" y="5700355"/>
            <a:ext cx="3787145" cy="11224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865" y="2435052"/>
            <a:ext cx="2512134" cy="1122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FDCB5F-62ED-4B11-9D9B-C1374A5D2FC2}"/>
              </a:ext>
            </a:extLst>
          </p:cNvPr>
          <p:cNvSpPr txBox="1"/>
          <p:nvPr/>
        </p:nvSpPr>
        <p:spPr>
          <a:xfrm>
            <a:off x="8072776" y="4531300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Location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D872F3-2622-4C08-A307-51668C93348A}"/>
              </a:ext>
            </a:extLst>
          </p:cNvPr>
          <p:cNvSpPr txBox="1"/>
          <p:nvPr/>
        </p:nvSpPr>
        <p:spPr>
          <a:xfrm>
            <a:off x="8072776" y="570035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Nutrition Query</a:t>
            </a:r>
          </a:p>
        </p:txBody>
      </p: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23277-82EF-A943-9C46-F447BF363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6" y="1080651"/>
            <a:ext cx="2606283" cy="337648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0F49FF49-C775-AE46-B74F-D45A31A9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6" y="1556923"/>
            <a:ext cx="5066505" cy="2445611"/>
          </a:xfrm>
          <a:prstGeom prst="rect">
            <a:avLst/>
          </a:prstGeom>
        </p:spPr>
      </p:pic>
      <p:pic>
        <p:nvPicPr>
          <p:cNvPr id="10" name="Content Placeholder 5" descr="A picture containing sitting, table, black&#10;&#10;Description automatically generated">
            <a:extLst>
              <a:ext uri="{FF2B5EF4-FFF2-40B4-BE49-F238E27FC236}">
                <a16:creationId xmlns:a16="http://schemas.microsoft.com/office/drawing/2014/main" id="{826C0FF8-5ABF-1C4E-8AC0-76E0C93B9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2" y="4912224"/>
            <a:ext cx="7566855" cy="160248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DB164-36AA-0749-B47C-FE922E442C02}"/>
              </a:ext>
            </a:extLst>
          </p:cNvPr>
          <p:cNvSpPr txBox="1"/>
          <p:nvPr/>
        </p:nvSpPr>
        <p:spPr>
          <a:xfrm>
            <a:off x="616446" y="4542892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 from the API request …. </a:t>
            </a:r>
            <a:r>
              <a:rPr lang="en-US" dirty="0" err="1"/>
              <a:t>Ewww</a:t>
            </a:r>
            <a:r>
              <a:rPr lang="en-US" dirty="0"/>
              <a:t>…..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3EEDCA-52DB-6944-B989-C305AF6BA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226" y="221669"/>
            <a:ext cx="7055380" cy="794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69506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036F655-453C-2947-9AB9-F7A982ED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6" y="5177735"/>
            <a:ext cx="8695628" cy="129018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B1464E-2A10-3642-AE3B-84F967C4D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3" y="937058"/>
            <a:ext cx="6777012" cy="40630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2B75A-5714-994B-BFCC-5403ADA68CB6}"/>
              </a:ext>
            </a:extLst>
          </p:cNvPr>
          <p:cNvSpPr txBox="1"/>
          <p:nvPr/>
        </p:nvSpPr>
        <p:spPr>
          <a:xfrm>
            <a:off x="105597" y="390082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 Items Data Manipulation.</a:t>
            </a:r>
          </a:p>
        </p:txBody>
      </p:sp>
    </p:spTree>
    <p:extLst>
      <p:ext uri="{BB962C8B-B14F-4D97-AF65-F5344CB8AC3E}">
        <p14:creationId xmlns:p14="http://schemas.microsoft.com/office/powerpoint/2010/main" val="4009183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0E26E-13C1-434C-9E17-13990C80A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4" y="897143"/>
            <a:ext cx="6928412" cy="4452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F8F75-27C6-E84C-9A34-9BE7292E6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3" y="5726624"/>
            <a:ext cx="8656994" cy="783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8318E5-422A-AB44-A97D-9DA77A25ADDC}"/>
              </a:ext>
            </a:extLst>
          </p:cNvPr>
          <p:cNvSpPr txBox="1"/>
          <p:nvPr/>
        </p:nvSpPr>
        <p:spPr>
          <a:xfrm>
            <a:off x="107989" y="276431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Calorie Intake and Nutritional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5188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59D525-A09A-8A42-B45B-C2672803B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4" y="1512251"/>
            <a:ext cx="8128131" cy="4751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51C960-F42F-B442-87BE-7BE38D17D676}"/>
              </a:ext>
            </a:extLst>
          </p:cNvPr>
          <p:cNvSpPr txBox="1"/>
          <p:nvPr/>
        </p:nvSpPr>
        <p:spPr>
          <a:xfrm>
            <a:off x="350602" y="509342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Point</a:t>
            </a:r>
            <a:r>
              <a:rPr lang="en-US" sz="4000" dirty="0"/>
              <a:t> </a:t>
            </a:r>
            <a:r>
              <a:rPr lang="en-US" sz="2800" dirty="0"/>
              <a:t>System</a:t>
            </a:r>
            <a:r>
              <a:rPr lang="en-US" sz="4000" dirty="0"/>
              <a:t>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A64B379-5151-A34A-B1A2-1009BEC49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30" y="594398"/>
            <a:ext cx="985429" cy="7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98DF8-4159-F642-B420-E8C91C532A56}"/>
              </a:ext>
            </a:extLst>
          </p:cNvPr>
          <p:cNvSpPr txBox="1"/>
          <p:nvPr/>
        </p:nvSpPr>
        <p:spPr>
          <a:xfrm>
            <a:off x="630781" y="831419"/>
            <a:ext cx="2806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Final</a:t>
            </a:r>
            <a:r>
              <a:rPr lang="en-US" sz="2800" dirty="0"/>
              <a:t> </a:t>
            </a:r>
            <a:r>
              <a:rPr lang="en-US" sz="2400" dirty="0"/>
              <a:t>Output</a:t>
            </a:r>
            <a:r>
              <a:rPr lang="en-US" sz="4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92ABD-4A0A-A64B-BBA8-923FE71A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67" y="2529804"/>
            <a:ext cx="8200666" cy="17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7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2A496F-637D-634A-9944-3872E76B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study; the “</a:t>
            </a:r>
            <a:r>
              <a:rPr lang="en-US" b="1" dirty="0"/>
              <a:t>Healthy Restaurants</a:t>
            </a:r>
            <a:r>
              <a:rPr lang="en-US" dirty="0"/>
              <a:t>”, a cross-sectional sample of data was analyzed by comparing the Dietary Nutrients provided per serving by the various Restaurants across Austin-TX.</a:t>
            </a:r>
          </a:p>
          <a:p>
            <a:r>
              <a:rPr lang="en-US" dirty="0"/>
              <a:t>The Analysis was done across different:</a:t>
            </a:r>
          </a:p>
          <a:p>
            <a:r>
              <a:rPr lang="en-US" dirty="0"/>
              <a:t>Age Groups,</a:t>
            </a:r>
          </a:p>
          <a:p>
            <a:r>
              <a:rPr lang="en-US" dirty="0"/>
              <a:t>Gender,</a:t>
            </a:r>
          </a:p>
          <a:p>
            <a:r>
              <a:rPr lang="en-US" dirty="0"/>
              <a:t>Lifestyle i.e. Active, Moderately Active &amp; Sedentary.</a:t>
            </a:r>
          </a:p>
        </p:txBody>
      </p:sp>
    </p:spTree>
    <p:extLst>
      <p:ext uri="{BB962C8B-B14F-4D97-AF65-F5344CB8AC3E}">
        <p14:creationId xmlns:p14="http://schemas.microsoft.com/office/powerpoint/2010/main" val="42612194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746</TotalTime>
  <Words>723</Words>
  <Application>Microsoft Macintosh PowerPoint</Application>
  <PresentationFormat>On-screen Show (4:3)</PresentationFormat>
  <Paragraphs>79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The Healthiest.</vt:lpstr>
      <vt:lpstr>Motivation/Questions</vt:lpstr>
      <vt:lpstr>Data Retrieval</vt:lpstr>
      <vt:lpstr>Data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Area</dc:title>
  <dc:creator>Tommy Ringo</dc:creator>
  <cp:lastModifiedBy>esaa yamini</cp:lastModifiedBy>
  <cp:revision>35</cp:revision>
  <dcterms:created xsi:type="dcterms:W3CDTF">2020-06-23T20:41:25Z</dcterms:created>
  <dcterms:modified xsi:type="dcterms:W3CDTF">2020-06-26T02:44:08Z</dcterms:modified>
</cp:coreProperties>
</file>